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" initials="O" lastIdx="2" clrIdx="0">
    <p:extLst>
      <p:ext uri="{19B8F6BF-5375-455C-9EA6-DF929625EA0E}">
        <p15:presenceInfo xmlns:p15="http://schemas.microsoft.com/office/powerpoint/2012/main" userId="7c0a1d92919e74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063C-0FB2-40E7-9FFD-76E5D7763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74536-21A5-4020-A114-556C5A5FA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98D43-94FA-4EB0-B0CA-F39D041B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76060-8D5C-4F85-B163-202460CA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BDA6F-0DAB-4B02-8D6A-E0D82778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2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E583-8C43-40F1-92CD-45B0C52E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74939-4727-4EFA-8584-FADFC1FF5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EACA-2E3B-40AE-9987-F7303AFE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B05E2-8735-4CF1-B71F-178F9D7B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2C02-00AB-4E74-B5AB-F50070CF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3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16E93F-70C6-4B23-926E-8615DBAD0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87EF6-7082-4931-BAB6-F98B714F1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93ECC-1332-470D-8FAF-09F11F89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0B461-E480-40AD-8CC2-7BC9D6DB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4AAD2-72F6-4580-AAF5-CE8B86D7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3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305E-94A2-4543-8B4D-2B07C2CC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A993-C9F6-44A5-A2FE-87A997DDF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C0FA0-5BEE-4CE3-9959-0D13DD293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EBC5-5341-4E38-9EC1-890A6DE0E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67F70-E53C-4936-85F9-CE3DA31D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72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2EB7-4C37-48C8-982F-5BC182D7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62D71-2E94-4E33-A529-1E133FD63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9CC55-B88A-4EC8-B326-EBA03FBD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70040-6065-46D2-ABED-3D7C3DB0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BA4BB-A4E1-44F9-970B-F18583EB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5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E598-D698-47C5-A2D6-25CD6C0B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D46C-89C0-4508-ACF4-CAD05E3EF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9BA03-A4A3-4E0A-B9F8-ECF13EFAB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6BB63-3818-4B9B-AA8E-3A5EF582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F8E71-4CB3-4FCB-8844-085FDC18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3D98B-9C2F-4951-9132-07070A47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7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8BD0-EDD1-47F2-B2C1-2778E72F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95734-192B-4955-9C27-F7FBA657F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A34DF-6028-4524-94B4-C6438759A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EE8EB-3425-47AD-8579-1A6DBD117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64B74-8B10-4C2F-83FC-86062D2ED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D39C3-C8F2-480D-832E-EC0899C4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770AF-9851-4156-98F9-FDEF4D43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359A0E-3726-4F67-8788-D02343F7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0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F578-EEE3-4AF1-8962-9ADD3E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7A0E7-2F80-4FBF-9EB8-71494BB8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66B2D-A949-46E4-AAB4-7FAD4675C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8F9FE-DCEB-489E-AC82-D7784498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3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28835-CA8A-4199-BDDC-2F715B8B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88632-72B6-495B-9ACC-2B4E9DBA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C8C22-6161-48D3-A817-53096604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A3B9-0780-4BBF-9808-1456770E8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E99A-25C2-4167-BF73-F70A76BFF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EC71E-0FD7-40F0-956A-529FDBE25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CDD6D-E1EA-47E4-889A-BF810199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E7399-59CC-4E6E-8647-7ADA364F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821E8-5CE1-4C67-807E-C766FC56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0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BEE2-66B6-4902-99A6-FC546481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CECEB-B6B6-49EB-9E0B-F28B76E84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71591-57B8-4E9B-B2CF-D539E8C4B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E32C4-85B9-498F-9F08-70A61CCC2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C304E-4209-4121-9FD4-E58902FB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C8723-95C6-469C-8196-F2EB65EC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9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chemeClr val="accent1">
              <a:lumMod val="50000"/>
            </a:schemeClr>
          </a:fgClr>
          <a:bgClr>
            <a:srgbClr val="00206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8D066-9F86-4BCD-A03F-1CD2D2C9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7CC26-3C7A-4CBA-99D8-8095A4495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665E-30E0-4DA4-94BF-6FD7D1F1B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C1D6E-5CBC-436E-9A2E-3607620AB74E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A6D7A-B572-42E6-A84E-0F8D7DB84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A923-39C3-4C8F-98D8-552A05527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8AD14-E5CB-4091-BD5A-9FE2CD5C0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5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aptop - Windows menu">
                <a:extLst>
                  <a:ext uri="{FF2B5EF4-FFF2-40B4-BE49-F238E27FC236}">
                    <a16:creationId xmlns:a16="http://schemas.microsoft.com/office/drawing/2014/main" id="{BD431B42-0BD8-43C3-8075-C79845F9B8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3535149"/>
                  </p:ext>
                </p:extLst>
              </p:nvPr>
            </p:nvGraphicFramePr>
            <p:xfrm>
              <a:off x="783771" y="942912"/>
              <a:ext cx="4771090" cy="41425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71090" cy="4142563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4689154" ay="-3788006" az="-46060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aptop - Windows menu">
                <a:extLst>
                  <a:ext uri="{FF2B5EF4-FFF2-40B4-BE49-F238E27FC236}">
                    <a16:creationId xmlns:a16="http://schemas.microsoft.com/office/drawing/2014/main" id="{BD431B42-0BD8-43C3-8075-C79845F9B8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771" y="942912"/>
                <a:ext cx="4771090" cy="41425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98851EB-CA42-435A-A20C-6FE92CDE7E89}"/>
              </a:ext>
            </a:extLst>
          </p:cNvPr>
          <p:cNvSpPr/>
          <p:nvPr/>
        </p:nvSpPr>
        <p:spPr>
          <a:xfrm>
            <a:off x="974558" y="828173"/>
            <a:ext cx="10242884" cy="5201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1131B5-4239-46D7-BE68-B12C217EE585}"/>
              </a:ext>
            </a:extLst>
          </p:cNvPr>
          <p:cNvSpPr/>
          <p:nvPr/>
        </p:nvSpPr>
        <p:spPr>
          <a:xfrm>
            <a:off x="6377556" y="1860885"/>
            <a:ext cx="711919" cy="717265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0192A-A2C2-46B9-92A1-D401FC08B484}"/>
              </a:ext>
            </a:extLst>
          </p:cNvPr>
          <p:cNvSpPr txBox="1"/>
          <p:nvPr/>
        </p:nvSpPr>
        <p:spPr>
          <a:xfrm>
            <a:off x="5029041" y="1561355"/>
            <a:ext cx="2133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NLP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06EDC-FBAC-4F69-BB82-DDEAFB58D738}"/>
              </a:ext>
            </a:extLst>
          </p:cNvPr>
          <p:cNvSpPr txBox="1"/>
          <p:nvPr/>
        </p:nvSpPr>
        <p:spPr>
          <a:xfrm>
            <a:off x="2679032" y="3136611"/>
            <a:ext cx="66895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effectLst/>
              </a:rPr>
              <a:t>Image Caption Generation Using AI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2EB241-35F0-413A-9C12-42242CC975A8}"/>
              </a:ext>
            </a:extLst>
          </p:cNvPr>
          <p:cNvSpPr/>
          <p:nvPr/>
        </p:nvSpPr>
        <p:spPr>
          <a:xfrm>
            <a:off x="974558" y="5229779"/>
            <a:ext cx="794084" cy="80004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4961A-4795-43DC-948E-207F1C81371F}"/>
              </a:ext>
            </a:extLst>
          </p:cNvPr>
          <p:cNvSpPr/>
          <p:nvPr/>
        </p:nvSpPr>
        <p:spPr>
          <a:xfrm>
            <a:off x="729915" y="721895"/>
            <a:ext cx="10732169" cy="5414210"/>
          </a:xfrm>
          <a:prstGeom prst="roundRect">
            <a:avLst>
              <a:gd name="adj" fmla="val 310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C6BAE-A100-4854-B733-F92663F22D66}"/>
              </a:ext>
            </a:extLst>
          </p:cNvPr>
          <p:cNvSpPr txBox="1"/>
          <p:nvPr/>
        </p:nvSpPr>
        <p:spPr>
          <a:xfrm>
            <a:off x="1130968" y="979472"/>
            <a:ext cx="3968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Arial Rounded MT Bold" panose="020F0704030504030204" pitchFamily="34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181620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amera">
                <a:extLst>
                  <a:ext uri="{FF2B5EF4-FFF2-40B4-BE49-F238E27FC236}">
                    <a16:creationId xmlns:a16="http://schemas.microsoft.com/office/drawing/2014/main" id="{2366C362-B341-4F46-8FA2-8E1182E7CC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72318" y="2157660"/>
              <a:ext cx="3647363" cy="25426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47363" cy="2542678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amera">
                <a:extLst>
                  <a:ext uri="{FF2B5EF4-FFF2-40B4-BE49-F238E27FC236}">
                    <a16:creationId xmlns:a16="http://schemas.microsoft.com/office/drawing/2014/main" id="{2366C362-B341-4F46-8FA2-8E1182E7CC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2318" y="2157660"/>
                <a:ext cx="3647363" cy="254267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4961A-4795-43DC-948E-207F1C81371F}"/>
              </a:ext>
            </a:extLst>
          </p:cNvPr>
          <p:cNvSpPr/>
          <p:nvPr/>
        </p:nvSpPr>
        <p:spPr>
          <a:xfrm>
            <a:off x="729915" y="721895"/>
            <a:ext cx="10732169" cy="5414210"/>
          </a:xfrm>
          <a:prstGeom prst="roundRect">
            <a:avLst>
              <a:gd name="adj" fmla="val 310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A9228D95-5CBF-44C4-998F-0EB7CFC053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0005023"/>
                  </p:ext>
                </p:extLst>
              </p:nvPr>
            </p:nvGraphicFramePr>
            <p:xfrm>
              <a:off x="-1" y="979472"/>
              <a:ext cx="5374105" cy="438748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74105" cy="4387485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736705" ay="2660176" az="5189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33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A9228D95-5CBF-44C4-998F-0EB7CFC053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979472"/>
                <a:ext cx="5374105" cy="43874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BC6BAE-A100-4854-B733-F92663F22D66}"/>
              </a:ext>
            </a:extLst>
          </p:cNvPr>
          <p:cNvSpPr txBox="1"/>
          <p:nvPr/>
        </p:nvSpPr>
        <p:spPr>
          <a:xfrm>
            <a:off x="6095999" y="1106905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TEAM MEMBERS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DD121-2DF9-4579-8E70-D2CC44470FFE}"/>
              </a:ext>
            </a:extLst>
          </p:cNvPr>
          <p:cNvSpPr txBox="1"/>
          <p:nvPr/>
        </p:nvSpPr>
        <p:spPr>
          <a:xfrm>
            <a:off x="6095999" y="2076690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Omar Ayman Allam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98F63-DD9A-4BE1-8C82-140F45C75CD2}"/>
              </a:ext>
            </a:extLst>
          </p:cNvPr>
          <p:cNvSpPr txBox="1"/>
          <p:nvPr/>
        </p:nvSpPr>
        <p:spPr>
          <a:xfrm>
            <a:off x="9020037" y="2076690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2201061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D7DB-D5AF-4C67-8509-4EC0385D2210}"/>
              </a:ext>
            </a:extLst>
          </p:cNvPr>
          <p:cNvSpPr txBox="1"/>
          <p:nvPr/>
        </p:nvSpPr>
        <p:spPr>
          <a:xfrm>
            <a:off x="6095999" y="2636930"/>
            <a:ext cx="273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Taha Ayman Taha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0E209-4F9D-4438-8151-19C167AA2B74}"/>
              </a:ext>
            </a:extLst>
          </p:cNvPr>
          <p:cNvSpPr txBox="1"/>
          <p:nvPr/>
        </p:nvSpPr>
        <p:spPr>
          <a:xfrm>
            <a:off x="9020037" y="2636930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2200061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22172-F952-4F92-ABD7-63BA8F6B4059}"/>
              </a:ext>
            </a:extLst>
          </p:cNvPr>
          <p:cNvSpPr txBox="1"/>
          <p:nvPr/>
        </p:nvSpPr>
        <p:spPr>
          <a:xfrm>
            <a:off x="6095999" y="3197170"/>
            <a:ext cx="2914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Mohammed Osama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B0C59-6719-408E-ADE0-3572391FD2E6}"/>
              </a:ext>
            </a:extLst>
          </p:cNvPr>
          <p:cNvSpPr txBox="1"/>
          <p:nvPr/>
        </p:nvSpPr>
        <p:spPr>
          <a:xfrm>
            <a:off x="9020037" y="3197170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2201255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B7163-2503-4EE1-8791-EC087CC290A3}"/>
              </a:ext>
            </a:extLst>
          </p:cNvPr>
          <p:cNvSpPr txBox="1"/>
          <p:nvPr/>
        </p:nvSpPr>
        <p:spPr>
          <a:xfrm>
            <a:off x="6095999" y="3757410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Abdalrhman</a:t>
            </a:r>
            <a:r>
              <a:rPr lang="en-US" sz="2000" dirty="0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 </a:t>
            </a:r>
            <a:r>
              <a:rPr lang="en-US" sz="2000" dirty="0" err="1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Akram</a:t>
            </a:r>
            <a:endParaRPr lang="en-US" sz="2000" dirty="0">
              <a:latin typeface="Arial Rounded MT Bold" panose="020F0704030504030204" pitchFamily="34" charset="0"/>
              <a:ea typeface="Rounded" panose="020A0803020102020204" pitchFamily="18" charset="-78"/>
              <a:cs typeface="Rounded" panose="020A0803020102020204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83E27-8103-4023-83D9-612810939222}"/>
              </a:ext>
            </a:extLst>
          </p:cNvPr>
          <p:cNvSpPr txBox="1"/>
          <p:nvPr/>
        </p:nvSpPr>
        <p:spPr>
          <a:xfrm>
            <a:off x="9020037" y="3757410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ea typeface="Rounded" panose="020A0803020102020204" pitchFamily="18" charset="-78"/>
                <a:cs typeface="Rounded" panose="020A0803020102020204" pitchFamily="18" charset="-78"/>
              </a:rPr>
              <a:t>2201061</a:t>
            </a:r>
          </a:p>
        </p:txBody>
      </p:sp>
    </p:spTree>
    <p:extLst>
      <p:ext uri="{BB962C8B-B14F-4D97-AF65-F5344CB8AC3E}">
        <p14:creationId xmlns:p14="http://schemas.microsoft.com/office/powerpoint/2010/main" val="1342292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4961A-4795-43DC-948E-207F1C81371F}"/>
              </a:ext>
            </a:extLst>
          </p:cNvPr>
          <p:cNvSpPr/>
          <p:nvPr/>
        </p:nvSpPr>
        <p:spPr>
          <a:xfrm>
            <a:off x="729915" y="721895"/>
            <a:ext cx="10732169" cy="5414210"/>
          </a:xfrm>
          <a:prstGeom prst="roundRect">
            <a:avLst>
              <a:gd name="adj" fmla="val 310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C6BAE-A100-4854-B733-F92663F22D66}"/>
              </a:ext>
            </a:extLst>
          </p:cNvPr>
          <p:cNvSpPr txBox="1"/>
          <p:nvPr/>
        </p:nvSpPr>
        <p:spPr>
          <a:xfrm>
            <a:off x="1130968" y="979472"/>
            <a:ext cx="2621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DD121-2DF9-4579-8E70-D2CC44470FFE}"/>
              </a:ext>
            </a:extLst>
          </p:cNvPr>
          <p:cNvSpPr txBox="1"/>
          <p:nvPr/>
        </p:nvSpPr>
        <p:spPr>
          <a:xfrm>
            <a:off x="1130968" y="1853146"/>
            <a:ext cx="8060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 a system to automatically generate captions for images using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D7DB-D5AF-4C67-8509-4EC0385D2210}"/>
              </a:ext>
            </a:extLst>
          </p:cNvPr>
          <p:cNvSpPr txBox="1"/>
          <p:nvPr/>
        </p:nvSpPr>
        <p:spPr>
          <a:xfrm>
            <a:off x="1130968" y="2513820"/>
            <a:ext cx="1966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Importance</a:t>
            </a:r>
            <a:r>
              <a:rPr lang="en-US" sz="2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22172-F952-4F92-ABD7-63BA8F6B4059}"/>
              </a:ext>
            </a:extLst>
          </p:cNvPr>
          <p:cNvSpPr txBox="1"/>
          <p:nvPr/>
        </p:nvSpPr>
        <p:spPr>
          <a:xfrm>
            <a:off x="1130968" y="3238018"/>
            <a:ext cx="7202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Practical application of AI in image processing and natural language processing (NLP)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mera">
                <a:extLst>
                  <a:ext uri="{FF2B5EF4-FFF2-40B4-BE49-F238E27FC236}">
                    <a16:creationId xmlns:a16="http://schemas.microsoft.com/office/drawing/2014/main" id="{E24FA68A-2A07-4B44-9F43-0D80AB0018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5760770"/>
                  </p:ext>
                </p:extLst>
              </p:nvPr>
            </p:nvGraphicFramePr>
            <p:xfrm>
              <a:off x="7263461" y="1499053"/>
              <a:ext cx="4599676" cy="30759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99676" cy="307597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4676" ay="-3338304" az="-6094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mera">
                <a:extLst>
                  <a:ext uri="{FF2B5EF4-FFF2-40B4-BE49-F238E27FC236}">
                    <a16:creationId xmlns:a16="http://schemas.microsoft.com/office/drawing/2014/main" id="{E24FA68A-2A07-4B44-9F43-0D80AB0018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3461" y="1499053"/>
                <a:ext cx="4599676" cy="30759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78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4961A-4795-43DC-948E-207F1C81371F}"/>
              </a:ext>
            </a:extLst>
          </p:cNvPr>
          <p:cNvSpPr/>
          <p:nvPr/>
        </p:nvSpPr>
        <p:spPr>
          <a:xfrm>
            <a:off x="729915" y="721895"/>
            <a:ext cx="10732169" cy="5414210"/>
          </a:xfrm>
          <a:prstGeom prst="roundRect">
            <a:avLst>
              <a:gd name="adj" fmla="val 310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C6BAE-A100-4854-B733-F92663F22D66}"/>
              </a:ext>
            </a:extLst>
          </p:cNvPr>
          <p:cNvSpPr txBox="1"/>
          <p:nvPr/>
        </p:nvSpPr>
        <p:spPr>
          <a:xfrm>
            <a:off x="1130968" y="979472"/>
            <a:ext cx="206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Arial Rounded MT Bold" panose="020F0704030504030204" pitchFamily="34" charset="0"/>
              </a:rPr>
              <a:t>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DD121-2DF9-4579-8E70-D2CC44470FFE}"/>
              </a:ext>
            </a:extLst>
          </p:cNvPr>
          <p:cNvSpPr txBox="1"/>
          <p:nvPr/>
        </p:nvSpPr>
        <p:spPr>
          <a:xfrm>
            <a:off x="1130968" y="1853146"/>
            <a:ext cx="5104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</a:rPr>
              <a:t>Manually describing images is time-consuming.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D7DB-D5AF-4C67-8509-4EC0385D2210}"/>
              </a:ext>
            </a:extLst>
          </p:cNvPr>
          <p:cNvSpPr txBox="1"/>
          <p:nvPr/>
        </p:nvSpPr>
        <p:spPr>
          <a:xfrm>
            <a:off x="1130968" y="2676426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Arial Rounded MT Bold" panose="020F0704030504030204" pitchFamily="34" charset="0"/>
              </a:rPr>
              <a:t>Solutions</a:t>
            </a:r>
            <a:r>
              <a:rPr lang="en-US" sz="2000" dirty="0"/>
              <a:t> 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D1E1233-FE45-45E4-B76C-D7D28BE1C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968" y="2290015"/>
            <a:ext cx="74274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automatic descriptions are challenging. 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647FF4FB-CC20-4D7A-895F-0CC972618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968" y="3121835"/>
            <a:ext cx="4400550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VGG16 to extract image features.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LSTM model to generate captions.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Translate captions to Arabic. </a:t>
            </a:r>
          </a:p>
        </p:txBody>
      </p:sp>
    </p:spTree>
    <p:extLst>
      <p:ext uri="{BB962C8B-B14F-4D97-AF65-F5344CB8AC3E}">
        <p14:creationId xmlns:p14="http://schemas.microsoft.com/office/powerpoint/2010/main" val="180930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4961A-4795-43DC-948E-207F1C81371F}"/>
              </a:ext>
            </a:extLst>
          </p:cNvPr>
          <p:cNvSpPr/>
          <p:nvPr/>
        </p:nvSpPr>
        <p:spPr>
          <a:xfrm>
            <a:off x="729915" y="721895"/>
            <a:ext cx="10732169" cy="5414210"/>
          </a:xfrm>
          <a:prstGeom prst="roundRect">
            <a:avLst>
              <a:gd name="adj" fmla="val 310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C6BAE-A100-4854-B733-F92663F22D66}"/>
              </a:ext>
            </a:extLst>
          </p:cNvPr>
          <p:cNvSpPr txBox="1"/>
          <p:nvPr/>
        </p:nvSpPr>
        <p:spPr>
          <a:xfrm>
            <a:off x="1130968" y="979472"/>
            <a:ext cx="2681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Arial Rounded MT Bold" panose="020F0704030504030204" pitchFamily="34" charset="0"/>
              </a:rPr>
              <a:t>Architecture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75B15D-9BAC-4D0F-867B-154517C3E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968" y="1531348"/>
            <a:ext cx="12432632" cy="222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 uploads an image.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Extraction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VGG16 extracts features (4096 dimensions).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Caption Generation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LSTM model generates captions.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 caption (and translated version, if enabled). </a:t>
            </a:r>
          </a:p>
        </p:txBody>
      </p:sp>
    </p:spTree>
    <p:extLst>
      <p:ext uri="{BB962C8B-B14F-4D97-AF65-F5344CB8AC3E}">
        <p14:creationId xmlns:p14="http://schemas.microsoft.com/office/powerpoint/2010/main" val="2666782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4961A-4795-43DC-948E-207F1C81371F}"/>
              </a:ext>
            </a:extLst>
          </p:cNvPr>
          <p:cNvSpPr/>
          <p:nvPr/>
        </p:nvSpPr>
        <p:spPr>
          <a:xfrm>
            <a:off x="729915" y="721895"/>
            <a:ext cx="10732169" cy="5414210"/>
          </a:xfrm>
          <a:prstGeom prst="roundRect">
            <a:avLst>
              <a:gd name="adj" fmla="val 310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C6BAE-A100-4854-B733-F92663F22D66}"/>
              </a:ext>
            </a:extLst>
          </p:cNvPr>
          <p:cNvSpPr txBox="1"/>
          <p:nvPr/>
        </p:nvSpPr>
        <p:spPr>
          <a:xfrm>
            <a:off x="1130968" y="979472"/>
            <a:ext cx="3494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Arial Rounded MT Bold" panose="020F0704030504030204" pitchFamily="34" charset="0"/>
              </a:rPr>
              <a:t>Algorithms Used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00C0830-A17A-4FA9-B125-794DB552F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968" y="1564247"/>
            <a:ext cx="956109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CNN-LSTM Greedy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VGG16 extracts features, LSTM generates captions using greedy search (picks most probable word at each step).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CNN-LSTM Beam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beam search to explore multiple caption possibilities (e.g., beam width = 3) for better accuracy.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CNN-LSTM Attention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Adds attention mechanism to focus on specific image regions while generating each 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Optional translation of captions to Arabic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googletrans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(not fully implemented due to dependency issues).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87BAB-4DAB-493E-B786-CC8D0BFD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02"/>
          <a:stretch/>
        </p:blipFill>
        <p:spPr>
          <a:xfrm>
            <a:off x="1206577" y="1541387"/>
            <a:ext cx="326917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59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4961A-4795-43DC-948E-207F1C81371F}"/>
              </a:ext>
            </a:extLst>
          </p:cNvPr>
          <p:cNvSpPr/>
          <p:nvPr/>
        </p:nvSpPr>
        <p:spPr>
          <a:xfrm>
            <a:off x="729915" y="721895"/>
            <a:ext cx="10732169" cy="5414210"/>
          </a:xfrm>
          <a:prstGeom prst="roundRect">
            <a:avLst>
              <a:gd name="adj" fmla="val 310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C6BAE-A100-4854-B733-F92663F22D66}"/>
              </a:ext>
            </a:extLst>
          </p:cNvPr>
          <p:cNvSpPr txBox="1"/>
          <p:nvPr/>
        </p:nvSpPr>
        <p:spPr>
          <a:xfrm>
            <a:off x="1130968" y="979472"/>
            <a:ext cx="3968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Arial Rounded MT Bold" panose="020F0704030504030204" pitchFamily="34" charset="0"/>
              </a:rPr>
              <a:t>Technologies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AC148-5D3D-4BB3-8C9C-13A83BB74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02"/>
          <a:stretch/>
        </p:blipFill>
        <p:spPr>
          <a:xfrm>
            <a:off x="5321376" y="2823409"/>
            <a:ext cx="5923183" cy="3072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13263A-3F91-456C-80C0-053783846209}"/>
              </a:ext>
            </a:extLst>
          </p:cNvPr>
          <p:cNvSpPr txBox="1"/>
          <p:nvPr/>
        </p:nvSpPr>
        <p:spPr>
          <a:xfrm>
            <a:off x="1130968" y="172621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Feature Extraction</a:t>
            </a:r>
            <a:r>
              <a:rPr lang="en-US" dirty="0">
                <a:latin typeface="Arial Rounded MT Bold" panose="020F0704030504030204" pitchFamily="34" charset="0"/>
              </a:rPr>
              <a:t>:</a:t>
            </a:r>
          </a:p>
          <a:p>
            <a:endParaRPr lang="en-US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VGG16 (pre-trained on ImageNet, ~528 MB weights).</a:t>
            </a:r>
          </a:p>
        </p:txBody>
      </p:sp>
    </p:spTree>
    <p:extLst>
      <p:ext uri="{BB962C8B-B14F-4D97-AF65-F5344CB8AC3E}">
        <p14:creationId xmlns:p14="http://schemas.microsoft.com/office/powerpoint/2010/main" val="412162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4961A-4795-43DC-948E-207F1C81371F}"/>
              </a:ext>
            </a:extLst>
          </p:cNvPr>
          <p:cNvSpPr/>
          <p:nvPr/>
        </p:nvSpPr>
        <p:spPr>
          <a:xfrm>
            <a:off x="729915" y="721895"/>
            <a:ext cx="10732169" cy="5414210"/>
          </a:xfrm>
          <a:prstGeom prst="roundRect">
            <a:avLst>
              <a:gd name="adj" fmla="val 310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C6BAE-A100-4854-B733-F92663F22D66}"/>
              </a:ext>
            </a:extLst>
          </p:cNvPr>
          <p:cNvSpPr txBox="1"/>
          <p:nvPr/>
        </p:nvSpPr>
        <p:spPr>
          <a:xfrm>
            <a:off x="1130968" y="979472"/>
            <a:ext cx="3968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Arial Rounded MT Bold" panose="020F0704030504030204" pitchFamily="34" charset="0"/>
              </a:rPr>
              <a:t>Technologies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BE29D-124F-4917-BA3D-9F94411075F6}"/>
              </a:ext>
            </a:extLst>
          </p:cNvPr>
          <p:cNvSpPr txBox="1"/>
          <p:nvPr/>
        </p:nvSpPr>
        <p:spPr>
          <a:xfrm>
            <a:off x="1130968" y="17021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Train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06BB3C-808A-49D3-BE48-B37484C3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68" y="2541950"/>
            <a:ext cx="4633129" cy="3336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2ADBC-6009-4EE4-B1A0-583BEC35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32659" y="706216"/>
            <a:ext cx="10493067" cy="608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1A537B-0768-4782-806A-A3166CB23A9A}"/>
              </a:ext>
            </a:extLst>
          </p:cNvPr>
          <p:cNvSpPr txBox="1"/>
          <p:nvPr/>
        </p:nvSpPr>
        <p:spPr>
          <a:xfrm>
            <a:off x="1130968" y="2176134"/>
            <a:ext cx="8422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</a:t>
            </a:r>
            <a:r>
              <a:rPr lang="en-US" dirty="0"/>
              <a:t>: Dataset with images and captions (e.g., Flickr8k and mini coco).</a:t>
            </a:r>
          </a:p>
        </p:txBody>
      </p:sp>
    </p:spTree>
    <p:extLst>
      <p:ext uri="{BB962C8B-B14F-4D97-AF65-F5344CB8AC3E}">
        <p14:creationId xmlns:p14="http://schemas.microsoft.com/office/powerpoint/2010/main" val="3913067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4961A-4795-43DC-948E-207F1C81371F}"/>
              </a:ext>
            </a:extLst>
          </p:cNvPr>
          <p:cNvSpPr/>
          <p:nvPr/>
        </p:nvSpPr>
        <p:spPr>
          <a:xfrm>
            <a:off x="729915" y="721895"/>
            <a:ext cx="10732169" cy="5414210"/>
          </a:xfrm>
          <a:prstGeom prst="roundRect">
            <a:avLst>
              <a:gd name="adj" fmla="val 310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C6BAE-A100-4854-B733-F92663F22D66}"/>
              </a:ext>
            </a:extLst>
          </p:cNvPr>
          <p:cNvSpPr txBox="1"/>
          <p:nvPr/>
        </p:nvSpPr>
        <p:spPr>
          <a:xfrm>
            <a:off x="1130968" y="979472"/>
            <a:ext cx="3968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Arial Rounded MT Bold" panose="020F0704030504030204" pitchFamily="34" charset="0"/>
              </a:rPr>
              <a:t>Technologies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BE29D-124F-4917-BA3D-9F94411075F6}"/>
              </a:ext>
            </a:extLst>
          </p:cNvPr>
          <p:cNvSpPr txBox="1"/>
          <p:nvPr/>
        </p:nvSpPr>
        <p:spPr>
          <a:xfrm>
            <a:off x="1130968" y="17021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Train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2ADBC-6009-4EE4-B1A0-583BEC35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68" y="2303067"/>
            <a:ext cx="4138012" cy="3601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CAC6D-6E40-4798-A9CD-CA7B1939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90" y="2800372"/>
            <a:ext cx="5552006" cy="26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7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249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</dc:creator>
  <cp:lastModifiedBy>Omar</cp:lastModifiedBy>
  <cp:revision>10</cp:revision>
  <dcterms:created xsi:type="dcterms:W3CDTF">2025-05-02T19:22:06Z</dcterms:created>
  <dcterms:modified xsi:type="dcterms:W3CDTF">2025-05-02T20:48:43Z</dcterms:modified>
</cp:coreProperties>
</file>